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D353"/>
    <a:srgbClr val="004D86"/>
    <a:srgbClr val="FF99CC"/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1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756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47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54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920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73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2420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085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62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394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83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6DD9D9-D0BC-4157-B409-0D0BF1196158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C4221F-1D1C-41EC-A64C-45C59B69E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49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2E20A00-53E2-CC43-2C20-BBDDA14CC604}"/>
              </a:ext>
            </a:extLst>
          </p:cNvPr>
          <p:cNvSpPr/>
          <p:nvPr/>
        </p:nvSpPr>
        <p:spPr>
          <a:xfrm>
            <a:off x="-932514" y="8877705"/>
            <a:ext cx="9706708" cy="1418029"/>
          </a:xfrm>
          <a:prstGeom prst="rect">
            <a:avLst/>
          </a:prstGeom>
          <a:solidFill>
            <a:srgbClr val="4DD353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rgbClr val="004D86"/>
                </a:solidFill>
              </a:ln>
              <a:solidFill>
                <a:srgbClr val="004D86"/>
              </a:solidFill>
            </a:endParaRPr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1148EECA-4ADB-8830-E5E2-FD5C5CBE2509}"/>
              </a:ext>
            </a:extLst>
          </p:cNvPr>
          <p:cNvSpPr/>
          <p:nvPr/>
        </p:nvSpPr>
        <p:spPr>
          <a:xfrm>
            <a:off x="5257341" y="4420654"/>
            <a:ext cx="2160000" cy="2160000"/>
          </a:xfrm>
          <a:prstGeom prst="ellipse">
            <a:avLst/>
          </a:prstGeom>
          <a:solidFill>
            <a:srgbClr val="4DD353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1CA1A4C8-2898-7E9A-D1CB-A7953EAEB741}"/>
              </a:ext>
            </a:extLst>
          </p:cNvPr>
          <p:cNvSpPr/>
          <p:nvPr/>
        </p:nvSpPr>
        <p:spPr>
          <a:xfrm>
            <a:off x="464000" y="6169008"/>
            <a:ext cx="2160000" cy="2160000"/>
          </a:xfrm>
          <a:prstGeom prst="ellipse">
            <a:avLst/>
          </a:prstGeom>
          <a:solidFill>
            <a:srgbClr val="FFFF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A3021A79-ED00-F487-F785-4B011ED92676}"/>
              </a:ext>
            </a:extLst>
          </p:cNvPr>
          <p:cNvSpPr/>
          <p:nvPr/>
        </p:nvSpPr>
        <p:spPr>
          <a:xfrm>
            <a:off x="4033384" y="788025"/>
            <a:ext cx="2160000" cy="2160000"/>
          </a:xfrm>
          <a:prstGeom prst="ellipse">
            <a:avLst/>
          </a:prstGeom>
          <a:solidFill>
            <a:srgbClr val="FF99C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D5C4D82-5465-9FD0-687E-09DCECA3A742}"/>
              </a:ext>
            </a:extLst>
          </p:cNvPr>
          <p:cNvGrpSpPr/>
          <p:nvPr/>
        </p:nvGrpSpPr>
        <p:grpSpPr>
          <a:xfrm>
            <a:off x="583963" y="1753761"/>
            <a:ext cx="2784314" cy="709967"/>
            <a:chOff x="859218" y="431534"/>
            <a:chExt cx="2784314" cy="709967"/>
          </a:xfrm>
        </p:grpSpPr>
        <p:sp>
          <p:nvSpPr>
            <p:cNvPr id="7" name="吹き出し: 円形 6">
              <a:extLst>
                <a:ext uri="{FF2B5EF4-FFF2-40B4-BE49-F238E27FC236}">
                  <a16:creationId xmlns:a16="http://schemas.microsoft.com/office/drawing/2014/main" id="{8674351B-1DF2-1263-AA78-0214B472AFE3}"/>
                </a:ext>
              </a:extLst>
            </p:cNvPr>
            <p:cNvSpPr/>
            <p:nvPr/>
          </p:nvSpPr>
          <p:spPr>
            <a:xfrm>
              <a:off x="859218" y="431534"/>
              <a:ext cx="2468330" cy="709967"/>
            </a:xfrm>
            <a:prstGeom prst="wedgeEllipseCallout">
              <a:avLst>
                <a:gd name="adj1" fmla="val 36020"/>
                <a:gd name="adj2" fmla="val -62786"/>
              </a:avLst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94BB559-74BD-DEA3-CADF-55B87B224B2E}"/>
                </a:ext>
              </a:extLst>
            </p:cNvPr>
            <p:cNvSpPr txBox="1"/>
            <p:nvPr/>
          </p:nvSpPr>
          <p:spPr>
            <a:xfrm>
              <a:off x="954923" y="542502"/>
              <a:ext cx="268860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500" dirty="0">
                  <a:ln w="15875">
                    <a:solidFill>
                      <a:schemeClr val="tx1"/>
                    </a:solidFill>
                  </a:ln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セラピードッグ</a:t>
              </a: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77CB1CCB-C102-5E8E-8EC6-CC3E6BC61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8" r="74433" b="70567"/>
          <a:stretch/>
        </p:blipFill>
        <p:spPr>
          <a:xfrm>
            <a:off x="2589047" y="5931188"/>
            <a:ext cx="1947629" cy="272757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B63EF24-BEAB-C7A2-CC2E-FE0EB0EA2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63" y="4005330"/>
            <a:ext cx="1949936" cy="2751532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2EF2C47-7767-25C1-42DC-03E736DD3183}"/>
              </a:ext>
            </a:extLst>
          </p:cNvPr>
          <p:cNvSpPr txBox="1"/>
          <p:nvPr/>
        </p:nvSpPr>
        <p:spPr>
          <a:xfrm>
            <a:off x="2505413" y="4992153"/>
            <a:ext cx="4519974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場所　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おかまちとしょかん</a:t>
            </a:r>
            <a:r>
              <a: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階 集会室</a:t>
            </a:r>
            <a:endParaRPr kumimoji="1" lang="en-US" altLang="ja-JP" sz="1600" b="1" dirty="0">
              <a:ln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CD7CEEC-78C8-A67E-486C-051B5AC4E128}"/>
              </a:ext>
            </a:extLst>
          </p:cNvPr>
          <p:cNvSpPr txBox="1"/>
          <p:nvPr/>
        </p:nvSpPr>
        <p:spPr>
          <a:xfrm>
            <a:off x="359428" y="6760770"/>
            <a:ext cx="2130605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↑オレオ</a:t>
            </a:r>
            <a:endParaRPr kumimoji="1" lang="en-US" altLang="ja-JP" sz="14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９さいのやさしい女の子。</a:t>
            </a:r>
            <a:endParaRPr kumimoji="1" lang="en-US" altLang="ja-JP" sz="10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きもちをひょうじょうやたいどで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つたえてくれるよ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1FC4593-C039-4A6F-3FEC-1D6A299477AE}"/>
              </a:ext>
            </a:extLst>
          </p:cNvPr>
          <p:cNvSpPr txBox="1"/>
          <p:nvPr/>
        </p:nvSpPr>
        <p:spPr>
          <a:xfrm>
            <a:off x="873551" y="7837948"/>
            <a:ext cx="17535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レイ</a:t>
            </a: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→</a:t>
            </a:r>
            <a:endParaRPr kumimoji="1" lang="en-US" altLang="ja-JP" sz="10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４さいのシーズーの女の子</a:t>
            </a:r>
            <a:endParaRPr kumimoji="1" lang="en-US" altLang="ja-JP" sz="10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ひとなつっこくて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ひともいぬもだいすき！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38D06615-F0AE-FF44-D7F6-585444EC5F90}"/>
              </a:ext>
            </a:extLst>
          </p:cNvPr>
          <p:cNvSpPr txBox="1"/>
          <p:nvPr/>
        </p:nvSpPr>
        <p:spPr>
          <a:xfrm>
            <a:off x="4931752" y="8350987"/>
            <a:ext cx="219940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協力　</a:t>
            </a:r>
            <a:r>
              <a:rPr kumimoji="1"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Smile with Dogs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2CAA734-54DC-38E2-BD97-8F6758EF777A}"/>
              </a:ext>
            </a:extLst>
          </p:cNvPr>
          <p:cNvGrpSpPr/>
          <p:nvPr/>
        </p:nvGrpSpPr>
        <p:grpSpPr>
          <a:xfrm>
            <a:off x="-110011" y="8922133"/>
            <a:ext cx="7601687" cy="1298045"/>
            <a:chOff x="-110011" y="8872100"/>
            <a:chExt cx="7601687" cy="1421301"/>
          </a:xfrm>
          <a:solidFill>
            <a:schemeClr val="bg1"/>
          </a:solidFill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92DCFE0F-EA24-A174-8CC8-D9A01CC268CF}"/>
                </a:ext>
              </a:extLst>
            </p:cNvPr>
            <p:cNvSpPr txBox="1"/>
            <p:nvPr/>
          </p:nvSpPr>
          <p:spPr>
            <a:xfrm>
              <a:off x="2404899" y="8872100"/>
              <a:ext cx="2598517" cy="438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各日</a:t>
              </a:r>
              <a:r>
                <a:rPr kumimoji="1" lang="en-US" altLang="ja-JP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11</a:t>
              </a:r>
              <a:r>
                <a:rPr kumimoji="1" lang="ja-JP" altLang="en-US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：</a:t>
              </a:r>
              <a:r>
                <a:rPr kumimoji="1" lang="en-US" altLang="ja-JP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30</a:t>
              </a:r>
              <a:r>
                <a:rPr kumimoji="1" lang="ja-JP" altLang="en-US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からは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163E8C2F-E5EC-C559-3F77-2B4F06FA3BCC}"/>
                </a:ext>
              </a:extLst>
            </p:cNvPr>
            <p:cNvSpPr txBox="1"/>
            <p:nvPr/>
          </p:nvSpPr>
          <p:spPr>
            <a:xfrm>
              <a:off x="-110011" y="9218793"/>
              <a:ext cx="7601687" cy="10746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kumimoji="1" lang="ja-JP" altLang="en-US" sz="3500" b="1" dirty="0">
                  <a:ln w="41275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オレオ</a:t>
              </a:r>
              <a:r>
                <a:rPr kumimoji="1" lang="ja-JP" altLang="en-US" sz="35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＆</a:t>
              </a:r>
              <a:r>
                <a:rPr kumimoji="1" lang="ja-JP" altLang="en-US" sz="3500" b="1" dirty="0">
                  <a:ln w="41275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レイ</a:t>
              </a:r>
              <a:r>
                <a:rPr kumimoji="1" lang="ja-JP" altLang="en-US" sz="2500" b="1" dirty="0">
                  <a:ln w="2540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</a:t>
              </a:r>
              <a:r>
                <a:rPr kumimoji="1" lang="ja-JP" altLang="en-US" sz="3000" b="1" dirty="0">
                  <a:ln w="2540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いっしょ</a:t>
              </a:r>
              <a:r>
                <a:rPr kumimoji="1" lang="ja-JP" altLang="en-US" sz="2500" b="1" dirty="0">
                  <a:ln w="2540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に</a:t>
              </a:r>
              <a:r>
                <a:rPr kumimoji="1" lang="ja-JP" altLang="en-US" sz="3500" b="1" dirty="0">
                  <a:ln w="22225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おはなし会</a:t>
              </a:r>
              <a:br>
                <a:rPr kumimoji="1" lang="en-US" altLang="ja-JP" sz="20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</a:br>
              <a:r>
                <a:rPr kumimoji="1" lang="ja-JP" altLang="en-US" sz="20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1" lang="ja-JP" altLang="en-US" sz="16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</a:t>
              </a:r>
              <a:r>
                <a:rPr kumimoji="1" lang="en-US" altLang="ja-JP" sz="16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</a:t>
              </a:r>
              <a:r>
                <a:rPr kumimoji="1" lang="ja-JP" altLang="en-US" sz="16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分・小中学生向け・申し込み不要）</a:t>
              </a:r>
            </a:p>
          </p:txBody>
        </p:sp>
      </p:grp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6A1C6EE-D715-4E7E-FD9E-C170E502380C}"/>
              </a:ext>
            </a:extLst>
          </p:cNvPr>
          <p:cNvSpPr txBox="1"/>
          <p:nvPr/>
        </p:nvSpPr>
        <p:spPr>
          <a:xfrm>
            <a:off x="3278185" y="10295918"/>
            <a:ext cx="421349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お問い合わせ　岡町図書館　℡ 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06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ー６８４３ー４５５３</a:t>
            </a:r>
            <a:endParaRPr kumimoji="1" lang="en-US" altLang="ja-JP" sz="1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9D5D423-7B62-600A-745A-F95EE3F22280}"/>
              </a:ext>
            </a:extLst>
          </p:cNvPr>
          <p:cNvSpPr txBox="1"/>
          <p:nvPr/>
        </p:nvSpPr>
        <p:spPr>
          <a:xfrm>
            <a:off x="87045" y="45931"/>
            <a:ext cx="292482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掲示期間　令和８年（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2026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年）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endParaRPr kumimoji="1" lang="en-US" altLang="ja-JP" sz="1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9ED606B7-2C9B-537F-AA57-097380DD4A0B}"/>
              </a:ext>
            </a:extLst>
          </p:cNvPr>
          <p:cNvGrpSpPr/>
          <p:nvPr/>
        </p:nvGrpSpPr>
        <p:grpSpPr>
          <a:xfrm>
            <a:off x="3139027" y="635599"/>
            <a:ext cx="2764481" cy="1292662"/>
            <a:chOff x="3139027" y="523055"/>
            <a:chExt cx="2764481" cy="1292662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73C18BE7-F830-D106-70CF-08F43F0EC772}"/>
                </a:ext>
              </a:extLst>
            </p:cNvPr>
            <p:cNvSpPr txBox="1"/>
            <p:nvPr/>
          </p:nvSpPr>
          <p:spPr>
            <a:xfrm>
              <a:off x="3139027" y="523055"/>
              <a:ext cx="2764480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レイ</a:t>
              </a:r>
              <a:r>
                <a:rPr lang="ja-JP" altLang="en-US" sz="4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との</a:t>
              </a:r>
              <a:endParaRPr lang="en-US" altLang="ja-JP" sz="4000" b="1" dirty="0">
                <a:ln w="133350">
                  <a:solidFill>
                    <a:schemeClr val="bg1"/>
                  </a:solidFill>
                </a:ln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143656A8-EE8C-C417-35DB-47FC4C1A6374}"/>
                </a:ext>
              </a:extLst>
            </p:cNvPr>
            <p:cNvSpPr txBox="1"/>
            <p:nvPr/>
          </p:nvSpPr>
          <p:spPr>
            <a:xfrm>
              <a:off x="3139028" y="523055"/>
              <a:ext cx="2764480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8890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レイ</a:t>
              </a:r>
              <a:r>
                <a:rPr lang="ja-JP" altLang="en-US" sz="4000" b="1" dirty="0">
                  <a:ln w="539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との</a:t>
              </a:r>
              <a:endParaRPr lang="en-US" altLang="ja-JP" sz="4000" b="1" dirty="0">
                <a:ln w="539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A6B18E18-79F6-90D5-5624-B34490855AAD}"/>
              </a:ext>
            </a:extLst>
          </p:cNvPr>
          <p:cNvGrpSpPr/>
          <p:nvPr/>
        </p:nvGrpSpPr>
        <p:grpSpPr>
          <a:xfrm>
            <a:off x="163199" y="635599"/>
            <a:ext cx="3395821" cy="1292662"/>
            <a:chOff x="163198" y="506033"/>
            <a:chExt cx="3395821" cy="1292662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2E9A423-462B-2BA9-5D00-E31F96D89B6F}"/>
                </a:ext>
              </a:extLst>
            </p:cNvPr>
            <p:cNvSpPr txBox="1"/>
            <p:nvPr/>
          </p:nvSpPr>
          <p:spPr>
            <a:xfrm>
              <a:off x="163198" y="506033"/>
              <a:ext cx="3395821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オレオ</a:t>
              </a:r>
              <a:r>
                <a:rPr lang="ja-JP" altLang="en-US" sz="4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</a:t>
              </a:r>
              <a:endParaRPr lang="en-US" altLang="ja-JP" sz="4000" b="1" dirty="0">
                <a:ln w="133350">
                  <a:solidFill>
                    <a:schemeClr val="bg1"/>
                  </a:solidFill>
                </a:ln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FCB1846-6665-633F-4EA7-9534ED8852EA}"/>
                </a:ext>
              </a:extLst>
            </p:cNvPr>
            <p:cNvSpPr txBox="1"/>
            <p:nvPr/>
          </p:nvSpPr>
          <p:spPr>
            <a:xfrm>
              <a:off x="163198" y="506033"/>
              <a:ext cx="3395821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793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オレオ</a:t>
              </a:r>
              <a:r>
                <a:rPr lang="ja-JP" altLang="en-US" sz="4000" b="1" dirty="0">
                  <a:ln w="539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</a:t>
              </a:r>
              <a:endParaRPr lang="en-US" altLang="ja-JP" sz="4000" b="1" dirty="0">
                <a:ln w="539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2E123E8-F1B8-8157-DAAC-69B045869671}"/>
              </a:ext>
            </a:extLst>
          </p:cNvPr>
          <p:cNvGrpSpPr/>
          <p:nvPr/>
        </p:nvGrpSpPr>
        <p:grpSpPr>
          <a:xfrm>
            <a:off x="763800" y="2705217"/>
            <a:ext cx="6002551" cy="1126305"/>
            <a:chOff x="778562" y="3132617"/>
            <a:chExt cx="6002551" cy="1126305"/>
          </a:xfrm>
        </p:grpSpPr>
        <p:sp>
          <p:nvSpPr>
            <p:cNvPr id="3" name="四角形: 角を丸くする 2">
              <a:extLst>
                <a:ext uri="{FF2B5EF4-FFF2-40B4-BE49-F238E27FC236}">
                  <a16:creationId xmlns:a16="http://schemas.microsoft.com/office/drawing/2014/main" id="{85337C3F-71EF-5226-3D7B-22AC5CCCF5A7}"/>
                </a:ext>
              </a:extLst>
            </p:cNvPr>
            <p:cNvSpPr/>
            <p:nvPr/>
          </p:nvSpPr>
          <p:spPr>
            <a:xfrm>
              <a:off x="778562" y="3132617"/>
              <a:ext cx="6002551" cy="112630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D222A7C-82F4-0BFD-3F5C-E6CA0015842B}"/>
                </a:ext>
              </a:extLst>
            </p:cNvPr>
            <p:cNvSpPr txBox="1"/>
            <p:nvPr/>
          </p:nvSpPr>
          <p:spPr>
            <a:xfrm>
              <a:off x="1185676" y="3222683"/>
              <a:ext cx="5424903" cy="4770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en-US" altLang="ja-JP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18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火</a:t>
              </a:r>
              <a:r>
                <a:rPr kumimoji="1" lang="ja-JP" altLang="en-US" sz="2000" b="1" dirty="0">
                  <a:ln w="0">
                    <a:noFill/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曜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・</a:t>
              </a:r>
              <a:r>
                <a:rPr kumimoji="1" lang="en-US" altLang="ja-JP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19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水</a:t>
              </a:r>
              <a:r>
                <a:rPr kumimoji="1" lang="ja-JP" altLang="en-US" sz="2000" b="1" dirty="0">
                  <a:ln w="3175">
                    <a:noFill/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曜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・</a:t>
              </a:r>
              <a:r>
                <a:rPr kumimoji="1" lang="en-US" altLang="ja-JP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木</a:t>
              </a:r>
              <a:r>
                <a:rPr kumimoji="1" lang="ja-JP" altLang="en-US" sz="2000" b="1" dirty="0">
                  <a:ln w="3175">
                    <a:noFill/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曜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5019203-0FAF-DB6A-F883-360301ACE7B8}"/>
                </a:ext>
              </a:extLst>
            </p:cNvPr>
            <p:cNvSpPr txBox="1"/>
            <p:nvPr/>
          </p:nvSpPr>
          <p:spPr>
            <a:xfrm>
              <a:off x="2020449" y="3681864"/>
              <a:ext cx="3635536" cy="4770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10</a:t>
              </a:r>
              <a:r>
                <a:rPr kumimoji="1" lang="ja-JP" altLang="en-US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：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15</a:t>
              </a:r>
              <a:r>
                <a:rPr kumimoji="1" lang="ja-JP" altLang="en-US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～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11</a:t>
              </a:r>
              <a:r>
                <a:rPr kumimoji="1" lang="ja-JP" altLang="en-US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：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15</a:t>
              </a:r>
            </a:p>
          </p:txBody>
        </p: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E47E6135-D383-3174-C71B-27F51B3A650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535" y="132087"/>
            <a:ext cx="630430" cy="597989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A268F96F-E2E1-53FF-D0D8-777CCF45F07D}"/>
              </a:ext>
            </a:extLst>
          </p:cNvPr>
          <p:cNvGrpSpPr/>
          <p:nvPr/>
        </p:nvGrpSpPr>
        <p:grpSpPr>
          <a:xfrm>
            <a:off x="3474110" y="1624252"/>
            <a:ext cx="3700942" cy="1015663"/>
            <a:chOff x="7197055" y="3621798"/>
            <a:chExt cx="3700942" cy="1015663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4919D75D-FE9E-8F75-3B64-C2CF3A4B4E37}"/>
                </a:ext>
              </a:extLst>
            </p:cNvPr>
            <p:cNvSpPr txBox="1"/>
            <p:nvPr/>
          </p:nvSpPr>
          <p:spPr>
            <a:xfrm>
              <a:off x="7197055" y="3621798"/>
              <a:ext cx="3700942" cy="1015663"/>
            </a:xfrm>
            <a:prstGeom prst="rect">
              <a:avLst/>
            </a:prstGeom>
            <a:noFill/>
            <a:ln w="539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読書</a:t>
              </a:r>
              <a:r>
                <a:rPr lang="ja-JP" altLang="en-US" sz="5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タイム</a:t>
              </a:r>
              <a:endParaRPr kumimoji="1" lang="ja-JP" altLang="en-US" b="1" dirty="0">
                <a:ln w="133350">
                  <a:solidFill>
                    <a:schemeClr val="bg1"/>
                  </a:solidFill>
                </a:ln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61A681D-B7EA-BD4E-B796-6C056C735199}"/>
                </a:ext>
              </a:extLst>
            </p:cNvPr>
            <p:cNvSpPr txBox="1"/>
            <p:nvPr/>
          </p:nvSpPr>
          <p:spPr>
            <a:xfrm>
              <a:off x="7197055" y="3621798"/>
              <a:ext cx="3700942" cy="1015663"/>
            </a:xfrm>
            <a:prstGeom prst="rect">
              <a:avLst/>
            </a:prstGeom>
            <a:noFill/>
            <a:ln w="539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58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読書</a:t>
              </a:r>
              <a:r>
                <a:rPr lang="ja-JP" altLang="en-US" sz="5000" b="1" dirty="0">
                  <a:ln w="539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タイム</a:t>
              </a:r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AF30F26-FAA3-2594-82FF-58D1F6E5E9E2}"/>
              </a:ext>
            </a:extLst>
          </p:cNvPr>
          <p:cNvSpPr txBox="1"/>
          <p:nvPr/>
        </p:nvSpPr>
        <p:spPr>
          <a:xfrm>
            <a:off x="2005688" y="351514"/>
            <a:ext cx="3579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n w="190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～きみのこえ</a:t>
            </a:r>
            <a:r>
              <a:rPr kumimoji="1" lang="ja-JP" altLang="en-US" dirty="0">
                <a:ln w="190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r>
              <a:rPr kumimoji="1" lang="ja-JP" altLang="en-US" sz="2000" dirty="0">
                <a:ln w="190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だいすき！～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B44AB72-3593-4C53-9740-5EC31C0124B4}"/>
              </a:ext>
            </a:extLst>
          </p:cNvPr>
          <p:cNvSpPr txBox="1"/>
          <p:nvPr/>
        </p:nvSpPr>
        <p:spPr>
          <a:xfrm>
            <a:off x="3645444" y="1520192"/>
            <a:ext cx="1489263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dist"/>
            <a:r>
              <a:rPr kumimoji="1" lang="ja-JP" altLang="en-US" b="1" dirty="0">
                <a:ln w="952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どくしょ</a:t>
            </a:r>
            <a:endParaRPr kumimoji="1" lang="en-US" altLang="ja-JP" b="1" dirty="0">
              <a:ln w="952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FA81100-6D09-6772-2DB1-0BE98688B476}"/>
              </a:ext>
            </a:extLst>
          </p:cNvPr>
          <p:cNvSpPr txBox="1"/>
          <p:nvPr/>
        </p:nvSpPr>
        <p:spPr>
          <a:xfrm>
            <a:off x="4884364" y="5981607"/>
            <a:ext cx="2389886" cy="2234115"/>
          </a:xfrm>
          <a:custGeom>
            <a:avLst/>
            <a:gdLst>
              <a:gd name="connsiteX0" fmla="*/ 0 w 2389886"/>
              <a:gd name="connsiteY0" fmla="*/ 0 h 2234115"/>
              <a:gd name="connsiteX1" fmla="*/ 573573 w 2389886"/>
              <a:gd name="connsiteY1" fmla="*/ 0 h 2234115"/>
              <a:gd name="connsiteX2" fmla="*/ 1099348 w 2389886"/>
              <a:gd name="connsiteY2" fmla="*/ 0 h 2234115"/>
              <a:gd name="connsiteX3" fmla="*/ 1744617 w 2389886"/>
              <a:gd name="connsiteY3" fmla="*/ 0 h 2234115"/>
              <a:gd name="connsiteX4" fmla="*/ 2389886 w 2389886"/>
              <a:gd name="connsiteY4" fmla="*/ 0 h 2234115"/>
              <a:gd name="connsiteX5" fmla="*/ 2389886 w 2389886"/>
              <a:gd name="connsiteY5" fmla="*/ 536188 h 2234115"/>
              <a:gd name="connsiteX6" fmla="*/ 2389886 w 2389886"/>
              <a:gd name="connsiteY6" fmla="*/ 1050034 h 2234115"/>
              <a:gd name="connsiteX7" fmla="*/ 2389886 w 2389886"/>
              <a:gd name="connsiteY7" fmla="*/ 1608563 h 2234115"/>
              <a:gd name="connsiteX8" fmla="*/ 2389886 w 2389886"/>
              <a:gd name="connsiteY8" fmla="*/ 2234115 h 2234115"/>
              <a:gd name="connsiteX9" fmla="*/ 1840212 w 2389886"/>
              <a:gd name="connsiteY9" fmla="*/ 2234115 h 2234115"/>
              <a:gd name="connsiteX10" fmla="*/ 1242741 w 2389886"/>
              <a:gd name="connsiteY10" fmla="*/ 2234115 h 2234115"/>
              <a:gd name="connsiteX11" fmla="*/ 645269 w 2389886"/>
              <a:gd name="connsiteY11" fmla="*/ 2234115 h 2234115"/>
              <a:gd name="connsiteX12" fmla="*/ 0 w 2389886"/>
              <a:gd name="connsiteY12" fmla="*/ 2234115 h 2234115"/>
              <a:gd name="connsiteX13" fmla="*/ 0 w 2389886"/>
              <a:gd name="connsiteY13" fmla="*/ 1630904 h 2234115"/>
              <a:gd name="connsiteX14" fmla="*/ 0 w 2389886"/>
              <a:gd name="connsiteY14" fmla="*/ 1027693 h 2234115"/>
              <a:gd name="connsiteX15" fmla="*/ 0 w 2389886"/>
              <a:gd name="connsiteY15" fmla="*/ 0 h 223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89886" h="2234115" extrusionOk="0">
                <a:moveTo>
                  <a:pt x="0" y="0"/>
                </a:moveTo>
                <a:cubicBezTo>
                  <a:pt x="162762" y="-2758"/>
                  <a:pt x="287174" y="17165"/>
                  <a:pt x="573573" y="0"/>
                </a:cubicBezTo>
                <a:cubicBezTo>
                  <a:pt x="859972" y="-17165"/>
                  <a:pt x="971822" y="-24820"/>
                  <a:pt x="1099348" y="0"/>
                </a:cubicBezTo>
                <a:cubicBezTo>
                  <a:pt x="1226875" y="24820"/>
                  <a:pt x="1486881" y="-25632"/>
                  <a:pt x="1744617" y="0"/>
                </a:cubicBezTo>
                <a:cubicBezTo>
                  <a:pt x="2002353" y="25632"/>
                  <a:pt x="2148365" y="10611"/>
                  <a:pt x="2389886" y="0"/>
                </a:cubicBezTo>
                <a:cubicBezTo>
                  <a:pt x="2416130" y="201125"/>
                  <a:pt x="2376651" y="323665"/>
                  <a:pt x="2389886" y="536188"/>
                </a:cubicBezTo>
                <a:cubicBezTo>
                  <a:pt x="2403121" y="748711"/>
                  <a:pt x="2396126" y="833840"/>
                  <a:pt x="2389886" y="1050034"/>
                </a:cubicBezTo>
                <a:cubicBezTo>
                  <a:pt x="2383646" y="1266228"/>
                  <a:pt x="2409360" y="1409586"/>
                  <a:pt x="2389886" y="1608563"/>
                </a:cubicBezTo>
                <a:cubicBezTo>
                  <a:pt x="2370412" y="1807540"/>
                  <a:pt x="2411475" y="2017527"/>
                  <a:pt x="2389886" y="2234115"/>
                </a:cubicBezTo>
                <a:cubicBezTo>
                  <a:pt x="2196096" y="2216674"/>
                  <a:pt x="1988402" y="2213656"/>
                  <a:pt x="1840212" y="2234115"/>
                </a:cubicBezTo>
                <a:cubicBezTo>
                  <a:pt x="1692022" y="2254574"/>
                  <a:pt x="1454659" y="2240772"/>
                  <a:pt x="1242741" y="2234115"/>
                </a:cubicBezTo>
                <a:cubicBezTo>
                  <a:pt x="1030823" y="2227458"/>
                  <a:pt x="801785" y="2240553"/>
                  <a:pt x="645269" y="2234115"/>
                </a:cubicBezTo>
                <a:cubicBezTo>
                  <a:pt x="488753" y="2227677"/>
                  <a:pt x="143004" y="2202262"/>
                  <a:pt x="0" y="2234115"/>
                </a:cubicBezTo>
                <a:cubicBezTo>
                  <a:pt x="-8295" y="2040567"/>
                  <a:pt x="13586" y="1921302"/>
                  <a:pt x="0" y="1630904"/>
                </a:cubicBezTo>
                <a:cubicBezTo>
                  <a:pt x="-13586" y="1340506"/>
                  <a:pt x="7367" y="1238922"/>
                  <a:pt x="0" y="1027693"/>
                </a:cubicBezTo>
                <a:cubicBezTo>
                  <a:pt x="-7367" y="816464"/>
                  <a:pt x="12741" y="247974"/>
                  <a:pt x="0" y="0"/>
                </a:cubicBezTo>
                <a:close/>
              </a:path>
            </a:pathLst>
          </a:custGeom>
          <a:noFill/>
          <a:ln w="63500">
            <a:solidFill>
              <a:srgbClr val="00B0F0">
                <a:alpha val="65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tIns="72000" bIns="72000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本を読むのが苦手なお子さんが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セラピー犬に本読みを聞いてもらう、米国発の取り組み「</a:t>
            </a:r>
            <a: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R.E.A.D</a:t>
            </a: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プログラム（動物介在読書プログラム）」が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あります。日本でも、相生市立図書館などで実施されており、犬は穏やかに耳を傾けてくれるため、音読が苦手な子どもも安心して読むことができ、読書への自信や楽しさを育みます。</a:t>
            </a:r>
            <a:endParaRPr kumimoji="1" lang="ja-JP" altLang="en-US" dirty="0"/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ECB15642-5039-2F1F-8095-7CCA375B77F1}"/>
              </a:ext>
            </a:extLst>
          </p:cNvPr>
          <p:cNvGrpSpPr/>
          <p:nvPr/>
        </p:nvGrpSpPr>
        <p:grpSpPr>
          <a:xfrm>
            <a:off x="2505413" y="5411527"/>
            <a:ext cx="4761592" cy="401235"/>
            <a:chOff x="2505413" y="5270847"/>
            <a:chExt cx="4761592" cy="401235"/>
          </a:xfrm>
        </p:grpSpPr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98F10DFE-F88D-4B53-B081-CDAA747C0AEF}"/>
                </a:ext>
              </a:extLst>
            </p:cNvPr>
            <p:cNvSpPr txBox="1"/>
            <p:nvPr/>
          </p:nvSpPr>
          <p:spPr>
            <a:xfrm>
              <a:off x="2505413" y="5270847"/>
              <a:ext cx="2946032" cy="3385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4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申込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8/4(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火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)10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時～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12(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水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　</a:t>
              </a:r>
              <a:endPara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52E8980-84E5-3AE3-348B-690808120164}"/>
                </a:ext>
              </a:extLst>
            </p:cNvPr>
            <p:cNvSpPr txBox="1"/>
            <p:nvPr/>
          </p:nvSpPr>
          <p:spPr>
            <a:xfrm>
              <a:off x="5301109" y="5271972"/>
              <a:ext cx="1965896" cy="4001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000" b="1" dirty="0">
                  <a:ln w="31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豊中市電子申込システムで受付</a:t>
              </a:r>
              <a:br>
                <a:rPr kumimoji="1" lang="en-US" altLang="ja-JP" sz="1000" b="1" dirty="0">
                  <a:ln w="31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</a:br>
              <a:r>
                <a:rPr kumimoji="1" lang="ja-JP" altLang="en-US" sz="1000" b="1" dirty="0">
                  <a:ln w="31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応募多数の場合は抽選</a:t>
              </a:r>
              <a:endPara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6A3659C1-A69C-F1DF-51ED-97ABB2059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303" b="90474"/>
          <a:stretch/>
        </p:blipFill>
        <p:spPr>
          <a:xfrm>
            <a:off x="5963341" y="2566841"/>
            <a:ext cx="838177" cy="73354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C852630-1DB8-331F-0F52-0F594D883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62" b="667"/>
          <a:stretch/>
        </p:blipFill>
        <p:spPr>
          <a:xfrm>
            <a:off x="6520576" y="3372820"/>
            <a:ext cx="725068" cy="701169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AA3C26A-4CC7-2DE1-C7AD-E46A6A998FCA}"/>
              </a:ext>
            </a:extLst>
          </p:cNvPr>
          <p:cNvGrpSpPr/>
          <p:nvPr/>
        </p:nvGrpSpPr>
        <p:grpSpPr>
          <a:xfrm>
            <a:off x="5624446" y="407066"/>
            <a:ext cx="1928697" cy="1565527"/>
            <a:chOff x="8608084" y="905149"/>
            <a:chExt cx="2183274" cy="1757864"/>
          </a:xfrm>
        </p:grpSpPr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8D28607C-6E69-E43C-F1DB-20CCB43BAFFD}"/>
                </a:ext>
              </a:extLst>
            </p:cNvPr>
            <p:cNvSpPr/>
            <p:nvPr/>
          </p:nvSpPr>
          <p:spPr>
            <a:xfrm>
              <a:off x="9016785" y="1281930"/>
              <a:ext cx="501865" cy="5827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4B51286B-5A50-B048-1545-0A27FC061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06" b="90094" l="9870" r="89758">
                          <a14:foregroundMark x1="64991" y1="90094" x2="64991" y2="90094"/>
                          <a14:foregroundMark x1="70577" y1="90094" x2="70577" y2="90094"/>
                          <a14:foregroundMark x1="42644" y1="46698" x2="42644" y2="46698"/>
                          <a14:foregroundMark x1="42644" y1="48113" x2="42644" y2="48113"/>
                          <a14:foregroundMark x1="43203" y1="48113" x2="42272" y2="50236"/>
                          <a14:foregroundMark x1="43203" y1="48113" x2="40410" y2="46698"/>
                          <a14:foregroundMark x1="30912" y1="35142" x2="34637" y2="34434"/>
                          <a14:foregroundMark x1="28678" y1="39858" x2="33892" y2="31840"/>
                          <a14:foregroundMark x1="29795" y1="34434" x2="31844" y2="39623"/>
                          <a14:foregroundMark x1="37616" y1="36557" x2="38734" y2="39623"/>
                          <a14:foregroundMark x1="28305" y1="41745" x2="33333" y2="35613"/>
                          <a14:foregroundMark x1="28119" y1="36321" x2="31844" y2="33726"/>
                          <a14:foregroundMark x1="28119" y1="34906" x2="39106" y2="41981"/>
                          <a14:foregroundMark x1="30726" y1="26887" x2="31285" y2="50472"/>
                          <a14:foregroundMark x1="26629" y1="29009" x2="29795" y2="52830"/>
                          <a14:foregroundMark x1="32961" y1="27358" x2="32961" y2="56840"/>
                          <a14:foregroundMark x1="32961" y1="56840" x2="32961" y2="56840"/>
                          <a14:foregroundMark x1="37058" y1="30189" x2="36005" y2="54393"/>
                          <a14:foregroundMark x1="28119" y1="29009" x2="31844" y2="68396"/>
                          <a14:foregroundMark x1="23091" y1="28066" x2="30726" y2="49764"/>
                          <a14:foregroundMark x1="29236" y1="25000" x2="32961" y2="50000"/>
                          <a14:foregroundMark x1="29981" y1="32783" x2="31844" y2="53302"/>
                          <a14:foregroundMark x1="43389" y1="47170" x2="49907" y2="48113"/>
                          <a14:foregroundMark x1="29236" y1="29481" x2="37058" y2="33019"/>
                          <a14:foregroundMark x1="35009" y1="29481" x2="29423" y2="32783"/>
                          <a14:foregroundMark x1="24767" y1="35613" x2="34451" y2="29481"/>
                          <a14:foregroundMark x1="28864" y1="37264" x2="36499" y2="31604"/>
                          <a14:foregroundMark x1="34451" y1="40330" x2="36127" y2="33726"/>
                          <a14:backgroundMark x1="2048" y1="21934" x2="3538" y2="27830"/>
                          <a14:backgroundMark x1="3538" y1="41509" x2="8194" y2="46226"/>
                          <a14:backgroundMark x1="745" y1="44340" x2="4655" y2="52594"/>
                          <a14:backgroundMark x1="7821" y1="55425" x2="3911" y2="21934"/>
                          <a14:backgroundMark x1="1490" y1="17453" x2="7076" y2="64387"/>
                          <a14:backgroundMark x1="3911" y1="54953" x2="3911" y2="15566"/>
                          <a14:backgroundMark x1="3166" y1="41038" x2="2048" y2="21934"/>
                          <a14:backgroundMark x1="2048" y1="21934" x2="6704" y2="81604"/>
                          <a14:backgroundMark x1="6704" y1="81604" x2="7449" y2="82783"/>
                          <a14:backgroundMark x1="12291" y1="31840" x2="14339" y2="45755"/>
                          <a14:backgroundMark x1="16201" y1="20283" x2="23091" y2="10377"/>
                          <a14:backgroundMark x1="21415" y1="14151" x2="28678" y2="11792"/>
                          <a14:backgroundMark x1="30912" y1="10613" x2="33892" y2="12736"/>
                          <a14:backgroundMark x1="30912" y1="10613" x2="34078" y2="13208"/>
                          <a14:backgroundMark x1="33520" y1="13208" x2="17877" y2="12736"/>
                          <a14:backgroundMark x1="10615" y1="22877" x2="14898" y2="20755"/>
                          <a14:backgroundMark x1="15270" y1="22642" x2="9497" y2="25472"/>
                          <a14:backgroundMark x1="11173" y1="47170" x2="15829" y2="60849"/>
                          <a14:backgroundMark x1="16946" y1="52123" x2="19367" y2="56132"/>
                          <a14:backgroundMark x1="14898" y1="48585" x2="18063" y2="51887"/>
                          <a14:backgroundMark x1="19367" y1="53302" x2="21601" y2="55896"/>
                          <a14:backgroundMark x1="14153" y1="45047" x2="19553" y2="50472"/>
                          <a14:backgroundMark x1="17877" y1="52123" x2="23650" y2="54717"/>
                          <a14:backgroundMark x1="44879" y1="86085" x2="46927" y2="79009"/>
                          <a14:backgroundMark x1="37616" y1="52594" x2="40782" y2="55896"/>
                          <a14:backgroundMark x1="42272" y1="58019" x2="45438" y2="59434"/>
                          <a14:backgroundMark x1="45810" y1="38915" x2="49534" y2="28302"/>
                          <a14:backgroundMark x1="46369" y1="42453" x2="48417" y2="40330"/>
                          <a14:backgroundMark x1="44879" y1="60849" x2="47486" y2="63443"/>
                          <a14:backgroundMark x1="45810" y1="64151" x2="46369" y2="69575"/>
                          <a14:backgroundMark x1="46927" y1="69575" x2="46369" y2="73821"/>
                          <a14:backgroundMark x1="45996" y1="77123" x2="42644" y2="89858"/>
                          <a14:backgroundMark x1="46741" y1="77123" x2="45996" y2="85377"/>
                          <a14:backgroundMark x1="30912" y1="86557" x2="42831" y2="84670"/>
                          <a14:backgroundMark x1="14711" y1="82075" x2="30726" y2="86557"/>
                          <a14:backgroundMark x1="10801" y1="62736" x2="14711" y2="82547"/>
                          <a14:backgroundMark x1="13408" y1="62736" x2="14711" y2="74292"/>
                          <a14:backgroundMark x1="15829" y1="66274" x2="18436" y2="57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8084" y="905149"/>
              <a:ext cx="2183274" cy="1757864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990196C-DFC3-B86A-AED0-7B1AF68C9D3E}"/>
              </a:ext>
            </a:extLst>
          </p:cNvPr>
          <p:cNvSpPr txBox="1"/>
          <p:nvPr/>
        </p:nvSpPr>
        <p:spPr>
          <a:xfrm>
            <a:off x="2505413" y="4035136"/>
            <a:ext cx="4862348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内容　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セラピー犬への読み聞かせ（</a:t>
            </a:r>
            <a:r>
              <a: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組</a:t>
            </a:r>
            <a:r>
              <a: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分程度）</a:t>
            </a:r>
            <a:endParaRPr kumimoji="1" lang="en-US" altLang="ja-JP" sz="1600" b="1" dirty="0">
              <a:ln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271AB643-939A-901D-624B-85A368F4B905}"/>
              </a:ext>
            </a:extLst>
          </p:cNvPr>
          <p:cNvGrpSpPr/>
          <p:nvPr/>
        </p:nvGrpSpPr>
        <p:grpSpPr>
          <a:xfrm>
            <a:off x="2505413" y="4445324"/>
            <a:ext cx="4493527" cy="535757"/>
            <a:chOff x="2505413" y="4445324"/>
            <a:chExt cx="4493527" cy="535757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04B2FEF-0589-AC1E-5326-DC514CCB6665}"/>
                </a:ext>
              </a:extLst>
            </p:cNvPr>
            <p:cNvSpPr txBox="1"/>
            <p:nvPr/>
          </p:nvSpPr>
          <p:spPr>
            <a:xfrm>
              <a:off x="2505413" y="4445324"/>
              <a:ext cx="4493527" cy="3385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4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対象　市内在住の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小・中学生と保護者 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組</a:t>
              </a:r>
              <a:endPara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202B3232-8A7F-E75C-FDCC-E263C8FBB823}"/>
                </a:ext>
              </a:extLst>
            </p:cNvPr>
            <p:cNvSpPr txBox="1"/>
            <p:nvPr/>
          </p:nvSpPr>
          <p:spPr>
            <a:xfrm>
              <a:off x="2999657" y="4704082"/>
              <a:ext cx="3672165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200" b="1" dirty="0">
                  <a:ln w="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（小学</a:t>
              </a:r>
              <a:r>
                <a:rPr kumimoji="1" lang="en-US" altLang="ja-JP" sz="1200" b="1" dirty="0">
                  <a:ln w="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3</a:t>
              </a:r>
              <a:r>
                <a:rPr kumimoji="1" lang="ja-JP" altLang="en-US" sz="1200" b="1" dirty="0">
                  <a:ln w="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年生以下は保護者の同伴が必要です）</a:t>
              </a:r>
              <a:endParaRPr kumimoji="1" lang="en-US" altLang="ja-JP" sz="1200" b="1" dirty="0">
                <a:ln w="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6C6546F9-E66B-AA7D-F60C-DF507AA359E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853" t="8358" r="1743" b="2361"/>
          <a:stretch/>
        </p:blipFill>
        <p:spPr>
          <a:xfrm>
            <a:off x="6567242" y="4807791"/>
            <a:ext cx="593129" cy="5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2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2E20A00-53E2-CC43-2C20-BBDDA14CC604}"/>
              </a:ext>
            </a:extLst>
          </p:cNvPr>
          <p:cNvSpPr/>
          <p:nvPr/>
        </p:nvSpPr>
        <p:spPr>
          <a:xfrm>
            <a:off x="-932514" y="8877705"/>
            <a:ext cx="9706708" cy="1418029"/>
          </a:xfrm>
          <a:prstGeom prst="rect">
            <a:avLst/>
          </a:prstGeom>
          <a:solidFill>
            <a:srgbClr val="4DD353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rgbClr val="004D86"/>
                </a:solidFill>
              </a:ln>
              <a:solidFill>
                <a:srgbClr val="004D86"/>
              </a:solidFill>
            </a:endParaRPr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1148EECA-4ADB-8830-E5E2-FD5C5CBE2509}"/>
              </a:ext>
            </a:extLst>
          </p:cNvPr>
          <p:cNvSpPr/>
          <p:nvPr/>
        </p:nvSpPr>
        <p:spPr>
          <a:xfrm>
            <a:off x="5257341" y="4420654"/>
            <a:ext cx="2160000" cy="2160000"/>
          </a:xfrm>
          <a:prstGeom prst="ellipse">
            <a:avLst/>
          </a:prstGeom>
          <a:solidFill>
            <a:srgbClr val="4DD353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1CA1A4C8-2898-7E9A-D1CB-A7953EAEB741}"/>
              </a:ext>
            </a:extLst>
          </p:cNvPr>
          <p:cNvSpPr/>
          <p:nvPr/>
        </p:nvSpPr>
        <p:spPr>
          <a:xfrm>
            <a:off x="464000" y="6169008"/>
            <a:ext cx="2160000" cy="2160000"/>
          </a:xfrm>
          <a:prstGeom prst="ellipse">
            <a:avLst/>
          </a:prstGeom>
          <a:solidFill>
            <a:srgbClr val="FFFF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A3021A79-ED00-F487-F785-4B011ED92676}"/>
              </a:ext>
            </a:extLst>
          </p:cNvPr>
          <p:cNvSpPr/>
          <p:nvPr/>
        </p:nvSpPr>
        <p:spPr>
          <a:xfrm>
            <a:off x="4033384" y="788025"/>
            <a:ext cx="2160000" cy="2160000"/>
          </a:xfrm>
          <a:prstGeom prst="ellipse">
            <a:avLst/>
          </a:prstGeom>
          <a:solidFill>
            <a:srgbClr val="FF99C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D5C4D82-5465-9FD0-687E-09DCECA3A742}"/>
              </a:ext>
            </a:extLst>
          </p:cNvPr>
          <p:cNvGrpSpPr/>
          <p:nvPr/>
        </p:nvGrpSpPr>
        <p:grpSpPr>
          <a:xfrm>
            <a:off x="583963" y="1753761"/>
            <a:ext cx="2784314" cy="709967"/>
            <a:chOff x="859218" y="431534"/>
            <a:chExt cx="2784314" cy="709967"/>
          </a:xfrm>
        </p:grpSpPr>
        <p:sp>
          <p:nvSpPr>
            <p:cNvPr id="7" name="吹き出し: 円形 6">
              <a:extLst>
                <a:ext uri="{FF2B5EF4-FFF2-40B4-BE49-F238E27FC236}">
                  <a16:creationId xmlns:a16="http://schemas.microsoft.com/office/drawing/2014/main" id="{8674351B-1DF2-1263-AA78-0214B472AFE3}"/>
                </a:ext>
              </a:extLst>
            </p:cNvPr>
            <p:cNvSpPr/>
            <p:nvPr/>
          </p:nvSpPr>
          <p:spPr>
            <a:xfrm>
              <a:off x="859218" y="431534"/>
              <a:ext cx="2468330" cy="709967"/>
            </a:xfrm>
            <a:prstGeom prst="wedgeEllipseCallout">
              <a:avLst>
                <a:gd name="adj1" fmla="val 36020"/>
                <a:gd name="adj2" fmla="val -62786"/>
              </a:avLst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94BB559-74BD-DEA3-CADF-55B87B224B2E}"/>
                </a:ext>
              </a:extLst>
            </p:cNvPr>
            <p:cNvSpPr txBox="1"/>
            <p:nvPr/>
          </p:nvSpPr>
          <p:spPr>
            <a:xfrm>
              <a:off x="954923" y="542502"/>
              <a:ext cx="268860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500" dirty="0">
                  <a:ln w="15875">
                    <a:solidFill>
                      <a:schemeClr val="tx1"/>
                    </a:solidFill>
                  </a:ln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セラピードッグ</a:t>
              </a: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77CB1CCB-C102-5E8E-8EC6-CC3E6BC61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8" r="74433" b="70567"/>
          <a:stretch/>
        </p:blipFill>
        <p:spPr>
          <a:xfrm>
            <a:off x="2589047" y="5931188"/>
            <a:ext cx="1947629" cy="272757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B63EF24-BEAB-C7A2-CC2E-FE0EB0EA2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63" y="4005330"/>
            <a:ext cx="1949936" cy="2751532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2EF2C47-7767-25C1-42DC-03E736DD3183}"/>
              </a:ext>
            </a:extLst>
          </p:cNvPr>
          <p:cNvSpPr txBox="1"/>
          <p:nvPr/>
        </p:nvSpPr>
        <p:spPr>
          <a:xfrm>
            <a:off x="2505413" y="4992153"/>
            <a:ext cx="4519974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場所　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おかまちとしょかん</a:t>
            </a:r>
            <a:r>
              <a: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階 集会室</a:t>
            </a:r>
            <a:endParaRPr kumimoji="1" lang="en-US" altLang="ja-JP" sz="1600" b="1" dirty="0">
              <a:ln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CD7CEEC-78C8-A67E-486C-051B5AC4E128}"/>
              </a:ext>
            </a:extLst>
          </p:cNvPr>
          <p:cNvSpPr txBox="1"/>
          <p:nvPr/>
        </p:nvSpPr>
        <p:spPr>
          <a:xfrm>
            <a:off x="359428" y="6760770"/>
            <a:ext cx="2130605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↑オレオ</a:t>
            </a:r>
            <a:endParaRPr kumimoji="1" lang="en-US" altLang="ja-JP" sz="14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９さいのやさしい女の子。</a:t>
            </a:r>
            <a:endParaRPr kumimoji="1" lang="en-US" altLang="ja-JP" sz="10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きもちをひょうじょうやたいどで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つたえてくれるよ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1FC4593-C039-4A6F-3FEC-1D6A299477AE}"/>
              </a:ext>
            </a:extLst>
          </p:cNvPr>
          <p:cNvSpPr txBox="1"/>
          <p:nvPr/>
        </p:nvSpPr>
        <p:spPr>
          <a:xfrm>
            <a:off x="873551" y="7837948"/>
            <a:ext cx="17535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レイ</a:t>
            </a: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→</a:t>
            </a:r>
            <a:endParaRPr kumimoji="1" lang="en-US" altLang="ja-JP" sz="10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４さいのシーズーの女の子</a:t>
            </a:r>
            <a:endParaRPr kumimoji="1" lang="en-US" altLang="ja-JP" sz="1000" b="1" dirty="0">
              <a:ln w="317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ひとなつっこくて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ひともいぬもだいすき！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38D06615-F0AE-FF44-D7F6-585444EC5F90}"/>
              </a:ext>
            </a:extLst>
          </p:cNvPr>
          <p:cNvSpPr txBox="1"/>
          <p:nvPr/>
        </p:nvSpPr>
        <p:spPr>
          <a:xfrm>
            <a:off x="4931752" y="8350987"/>
            <a:ext cx="219940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協力　</a:t>
            </a:r>
            <a:r>
              <a:rPr kumimoji="1"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Smile with Dogs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2CAA734-54DC-38E2-BD97-8F6758EF777A}"/>
              </a:ext>
            </a:extLst>
          </p:cNvPr>
          <p:cNvGrpSpPr/>
          <p:nvPr/>
        </p:nvGrpSpPr>
        <p:grpSpPr>
          <a:xfrm>
            <a:off x="-110011" y="8922133"/>
            <a:ext cx="7601687" cy="1298045"/>
            <a:chOff x="-110011" y="8872100"/>
            <a:chExt cx="7601687" cy="1421301"/>
          </a:xfrm>
          <a:solidFill>
            <a:schemeClr val="bg1"/>
          </a:solidFill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92DCFE0F-EA24-A174-8CC8-D9A01CC268CF}"/>
                </a:ext>
              </a:extLst>
            </p:cNvPr>
            <p:cNvSpPr txBox="1"/>
            <p:nvPr/>
          </p:nvSpPr>
          <p:spPr>
            <a:xfrm>
              <a:off x="2404899" y="8872100"/>
              <a:ext cx="2598517" cy="438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各日</a:t>
              </a:r>
              <a:r>
                <a:rPr kumimoji="1" lang="en-US" altLang="ja-JP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11</a:t>
              </a:r>
              <a:r>
                <a:rPr kumimoji="1" lang="ja-JP" altLang="en-US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：</a:t>
              </a:r>
              <a:r>
                <a:rPr kumimoji="1" lang="en-US" altLang="ja-JP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30</a:t>
              </a:r>
              <a:r>
                <a:rPr kumimoji="1" lang="ja-JP" altLang="en-US" sz="2000" b="1" dirty="0">
                  <a:ln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からは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163E8C2F-E5EC-C559-3F77-2B4F06FA3BCC}"/>
                </a:ext>
              </a:extLst>
            </p:cNvPr>
            <p:cNvSpPr txBox="1"/>
            <p:nvPr/>
          </p:nvSpPr>
          <p:spPr>
            <a:xfrm>
              <a:off x="-110011" y="9218793"/>
              <a:ext cx="7601687" cy="10746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kumimoji="1" lang="ja-JP" altLang="en-US" sz="3500" b="1" dirty="0">
                  <a:ln w="41275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オレオ</a:t>
              </a:r>
              <a:r>
                <a:rPr kumimoji="1" lang="ja-JP" altLang="en-US" sz="35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＆</a:t>
              </a:r>
              <a:r>
                <a:rPr kumimoji="1" lang="ja-JP" altLang="en-US" sz="3500" b="1" dirty="0">
                  <a:ln w="41275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レイ</a:t>
              </a:r>
              <a:r>
                <a:rPr kumimoji="1" lang="ja-JP" altLang="en-US" sz="2500" b="1" dirty="0">
                  <a:ln w="2540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</a:t>
              </a:r>
              <a:r>
                <a:rPr kumimoji="1" lang="ja-JP" altLang="en-US" sz="3000" b="1" dirty="0">
                  <a:ln w="2540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いっしょ</a:t>
              </a:r>
              <a:r>
                <a:rPr kumimoji="1" lang="ja-JP" altLang="en-US" sz="2500" b="1" dirty="0">
                  <a:ln w="2540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に</a:t>
              </a:r>
              <a:r>
                <a:rPr kumimoji="1" lang="ja-JP" altLang="en-US" sz="3500" b="1" dirty="0">
                  <a:ln w="22225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おはなし会</a:t>
              </a:r>
              <a:br>
                <a:rPr kumimoji="1" lang="en-US" altLang="ja-JP" sz="20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</a:br>
              <a:r>
                <a:rPr kumimoji="1" lang="ja-JP" altLang="en-US" sz="20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1" lang="ja-JP" altLang="en-US" sz="16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</a:t>
              </a:r>
              <a:r>
                <a:rPr kumimoji="1" lang="en-US" altLang="ja-JP" sz="16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</a:t>
              </a:r>
              <a:r>
                <a:rPr kumimoji="1" lang="ja-JP" altLang="en-US" sz="1600" b="1" dirty="0">
                  <a:ln w="6350">
                    <a:solidFill>
                      <a:srgbClr val="004D86"/>
                    </a:solidFill>
                  </a:ln>
                  <a:solidFill>
                    <a:srgbClr val="004D86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分・小中学生向け・申し込み不要）</a:t>
              </a:r>
            </a:p>
          </p:txBody>
        </p:sp>
      </p:grp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6A1C6EE-D715-4E7E-FD9E-C170E502380C}"/>
              </a:ext>
            </a:extLst>
          </p:cNvPr>
          <p:cNvSpPr txBox="1"/>
          <p:nvPr/>
        </p:nvSpPr>
        <p:spPr>
          <a:xfrm>
            <a:off x="3278185" y="10295918"/>
            <a:ext cx="421349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お問い合わせ　岡町図書館　℡ 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06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ー６８４３ー４５５３</a:t>
            </a:r>
            <a:endParaRPr kumimoji="1" lang="en-US" altLang="ja-JP" sz="1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9D5D423-7B62-600A-745A-F95EE3F22280}"/>
              </a:ext>
            </a:extLst>
          </p:cNvPr>
          <p:cNvSpPr txBox="1"/>
          <p:nvPr/>
        </p:nvSpPr>
        <p:spPr>
          <a:xfrm>
            <a:off x="87045" y="45931"/>
            <a:ext cx="292482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掲示期間　令和８年（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2026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年）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</a:t>
            </a:r>
            <a:r>
              <a:rPr kumimoji="1" lang="ja-JP" alt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endParaRPr kumimoji="1" lang="en-US" altLang="ja-JP" sz="1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9ED606B7-2C9B-537F-AA57-097380DD4A0B}"/>
              </a:ext>
            </a:extLst>
          </p:cNvPr>
          <p:cNvGrpSpPr/>
          <p:nvPr/>
        </p:nvGrpSpPr>
        <p:grpSpPr>
          <a:xfrm>
            <a:off x="3139027" y="635599"/>
            <a:ext cx="2764481" cy="1292662"/>
            <a:chOff x="3139027" y="523055"/>
            <a:chExt cx="2764481" cy="1292662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73C18BE7-F830-D106-70CF-08F43F0EC772}"/>
                </a:ext>
              </a:extLst>
            </p:cNvPr>
            <p:cNvSpPr txBox="1"/>
            <p:nvPr/>
          </p:nvSpPr>
          <p:spPr>
            <a:xfrm>
              <a:off x="3139027" y="523055"/>
              <a:ext cx="2764480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レイ</a:t>
              </a:r>
              <a:r>
                <a:rPr lang="ja-JP" altLang="en-US" sz="4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との</a:t>
              </a:r>
              <a:endParaRPr lang="en-US" altLang="ja-JP" sz="4000" b="1" dirty="0">
                <a:ln w="133350">
                  <a:solidFill>
                    <a:schemeClr val="bg1"/>
                  </a:solidFill>
                </a:ln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143656A8-EE8C-C417-35DB-47FC4C1A6374}"/>
                </a:ext>
              </a:extLst>
            </p:cNvPr>
            <p:cNvSpPr txBox="1"/>
            <p:nvPr/>
          </p:nvSpPr>
          <p:spPr>
            <a:xfrm>
              <a:off x="3139028" y="523055"/>
              <a:ext cx="2764480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8890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レイ</a:t>
              </a:r>
              <a:r>
                <a:rPr lang="ja-JP" altLang="en-US" sz="4000" b="1" dirty="0">
                  <a:ln w="539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との</a:t>
              </a:r>
              <a:endParaRPr lang="en-US" altLang="ja-JP" sz="4000" b="1" dirty="0">
                <a:ln w="539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A6B18E18-79F6-90D5-5624-B34490855AAD}"/>
              </a:ext>
            </a:extLst>
          </p:cNvPr>
          <p:cNvGrpSpPr/>
          <p:nvPr/>
        </p:nvGrpSpPr>
        <p:grpSpPr>
          <a:xfrm>
            <a:off x="163199" y="635599"/>
            <a:ext cx="3395821" cy="1292662"/>
            <a:chOff x="163198" y="506033"/>
            <a:chExt cx="3395821" cy="1292662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2E9A423-462B-2BA9-5D00-E31F96D89B6F}"/>
                </a:ext>
              </a:extLst>
            </p:cNvPr>
            <p:cNvSpPr txBox="1"/>
            <p:nvPr/>
          </p:nvSpPr>
          <p:spPr>
            <a:xfrm>
              <a:off x="163198" y="506033"/>
              <a:ext cx="3395821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オレオ</a:t>
              </a:r>
              <a:r>
                <a:rPr lang="ja-JP" altLang="en-US" sz="4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</a:t>
              </a:r>
              <a:endParaRPr lang="en-US" altLang="ja-JP" sz="4000" b="1" dirty="0">
                <a:ln w="133350">
                  <a:solidFill>
                    <a:schemeClr val="bg1"/>
                  </a:solidFill>
                </a:ln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FCB1846-6665-633F-4EA7-9534ED8852EA}"/>
                </a:ext>
              </a:extLst>
            </p:cNvPr>
            <p:cNvSpPr txBox="1"/>
            <p:nvPr/>
          </p:nvSpPr>
          <p:spPr>
            <a:xfrm>
              <a:off x="163198" y="506033"/>
              <a:ext cx="3395821" cy="1292662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793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オレオ</a:t>
              </a:r>
              <a:r>
                <a:rPr lang="ja-JP" altLang="en-US" sz="4000" b="1" dirty="0">
                  <a:ln w="539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</a:t>
              </a:r>
              <a:endParaRPr lang="en-US" altLang="ja-JP" sz="4000" b="1" dirty="0">
                <a:ln w="539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2E123E8-F1B8-8157-DAAC-69B045869671}"/>
              </a:ext>
            </a:extLst>
          </p:cNvPr>
          <p:cNvGrpSpPr/>
          <p:nvPr/>
        </p:nvGrpSpPr>
        <p:grpSpPr>
          <a:xfrm>
            <a:off x="763800" y="2705217"/>
            <a:ext cx="6002551" cy="1126305"/>
            <a:chOff x="778562" y="3132617"/>
            <a:chExt cx="6002551" cy="1126305"/>
          </a:xfrm>
        </p:grpSpPr>
        <p:sp>
          <p:nvSpPr>
            <p:cNvPr id="3" name="四角形: 角を丸くする 2">
              <a:extLst>
                <a:ext uri="{FF2B5EF4-FFF2-40B4-BE49-F238E27FC236}">
                  <a16:creationId xmlns:a16="http://schemas.microsoft.com/office/drawing/2014/main" id="{85337C3F-71EF-5226-3D7B-22AC5CCCF5A7}"/>
                </a:ext>
              </a:extLst>
            </p:cNvPr>
            <p:cNvSpPr/>
            <p:nvPr/>
          </p:nvSpPr>
          <p:spPr>
            <a:xfrm>
              <a:off x="778562" y="3132617"/>
              <a:ext cx="6002551" cy="112630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D222A7C-82F4-0BFD-3F5C-E6CA0015842B}"/>
                </a:ext>
              </a:extLst>
            </p:cNvPr>
            <p:cNvSpPr txBox="1"/>
            <p:nvPr/>
          </p:nvSpPr>
          <p:spPr>
            <a:xfrm>
              <a:off x="1185676" y="3222683"/>
              <a:ext cx="5424903" cy="4770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en-US" altLang="ja-JP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18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火</a:t>
              </a:r>
              <a:r>
                <a:rPr kumimoji="1" lang="ja-JP" altLang="en-US" sz="2000" b="1" dirty="0">
                  <a:ln w="0">
                    <a:noFill/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曜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・</a:t>
              </a:r>
              <a:r>
                <a:rPr kumimoji="1" lang="en-US" altLang="ja-JP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19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水</a:t>
              </a:r>
              <a:r>
                <a:rPr kumimoji="1" lang="ja-JP" altLang="en-US" sz="2000" b="1" dirty="0">
                  <a:ln w="3175">
                    <a:noFill/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曜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・</a:t>
              </a:r>
              <a:r>
                <a:rPr kumimoji="1" lang="en-US" altLang="ja-JP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</a:t>
              </a:r>
              <a:r>
                <a:rPr kumimoji="1" lang="ja-JP" altLang="en-US" sz="20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木</a:t>
              </a:r>
              <a:r>
                <a:rPr kumimoji="1" lang="ja-JP" altLang="en-US" sz="2000" b="1" dirty="0">
                  <a:ln w="3175">
                    <a:noFill/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曜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5019203-0FAF-DB6A-F883-360301ACE7B8}"/>
                </a:ext>
              </a:extLst>
            </p:cNvPr>
            <p:cNvSpPr txBox="1"/>
            <p:nvPr/>
          </p:nvSpPr>
          <p:spPr>
            <a:xfrm>
              <a:off x="2020449" y="3681864"/>
              <a:ext cx="3635536" cy="4770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10</a:t>
              </a:r>
              <a:r>
                <a:rPr kumimoji="1" lang="ja-JP" altLang="en-US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：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15</a:t>
              </a:r>
              <a:r>
                <a:rPr kumimoji="1" lang="ja-JP" altLang="en-US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～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11</a:t>
              </a:r>
              <a:r>
                <a:rPr kumimoji="1" lang="ja-JP" altLang="en-US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：</a:t>
              </a:r>
              <a:r>
                <a:rPr kumimoji="1" lang="en-US" altLang="ja-JP" sz="25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15</a:t>
              </a:r>
            </a:p>
          </p:txBody>
        </p: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E47E6135-D383-3174-C71B-27F51B3A650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535" y="132087"/>
            <a:ext cx="630430" cy="597989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A268F96F-E2E1-53FF-D0D8-777CCF45F07D}"/>
              </a:ext>
            </a:extLst>
          </p:cNvPr>
          <p:cNvGrpSpPr/>
          <p:nvPr/>
        </p:nvGrpSpPr>
        <p:grpSpPr>
          <a:xfrm>
            <a:off x="3474110" y="1624252"/>
            <a:ext cx="3700942" cy="1015663"/>
            <a:chOff x="7197055" y="3621798"/>
            <a:chExt cx="3700942" cy="1015663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4919D75D-FE9E-8F75-3B64-C2CF3A4B4E37}"/>
                </a:ext>
              </a:extLst>
            </p:cNvPr>
            <p:cNvSpPr txBox="1"/>
            <p:nvPr/>
          </p:nvSpPr>
          <p:spPr>
            <a:xfrm>
              <a:off x="7197055" y="3621798"/>
              <a:ext cx="3700942" cy="1015663"/>
            </a:xfrm>
            <a:prstGeom prst="rect">
              <a:avLst/>
            </a:prstGeom>
            <a:noFill/>
            <a:ln w="539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読書</a:t>
              </a:r>
              <a:r>
                <a:rPr lang="ja-JP" altLang="en-US" sz="5000" b="1" dirty="0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タイム</a:t>
              </a:r>
              <a:endParaRPr kumimoji="1" lang="ja-JP" altLang="en-US" b="1" dirty="0">
                <a:ln w="133350">
                  <a:solidFill>
                    <a:schemeClr val="bg1"/>
                  </a:solidFill>
                </a:ln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61A681D-B7EA-BD4E-B796-6C056C735199}"/>
                </a:ext>
              </a:extLst>
            </p:cNvPr>
            <p:cNvSpPr txBox="1"/>
            <p:nvPr/>
          </p:nvSpPr>
          <p:spPr>
            <a:xfrm>
              <a:off x="7197055" y="3621798"/>
              <a:ext cx="3700942" cy="1015663"/>
            </a:xfrm>
            <a:prstGeom prst="rect">
              <a:avLst/>
            </a:prstGeom>
            <a:noFill/>
            <a:ln w="539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6000" b="1" dirty="0">
                  <a:ln w="158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読書</a:t>
              </a:r>
              <a:r>
                <a:rPr lang="ja-JP" altLang="en-US" sz="5000" b="1" dirty="0">
                  <a:ln w="539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タイム</a:t>
              </a:r>
              <a:endParaRPr kumimoji="1" lang="ja-JP" altLang="en-US" b="1" dirty="0">
                <a:ln w="63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AF30F26-FAA3-2594-82FF-58D1F6E5E9E2}"/>
              </a:ext>
            </a:extLst>
          </p:cNvPr>
          <p:cNvSpPr txBox="1"/>
          <p:nvPr/>
        </p:nvSpPr>
        <p:spPr>
          <a:xfrm>
            <a:off x="2005688" y="351514"/>
            <a:ext cx="3579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n w="190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～きみのこえ</a:t>
            </a:r>
            <a:r>
              <a:rPr kumimoji="1" lang="ja-JP" altLang="en-US" dirty="0">
                <a:ln w="190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r>
              <a:rPr kumimoji="1" lang="ja-JP" altLang="en-US" sz="2000" dirty="0">
                <a:ln w="1905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だいすき！～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FB44AB72-3593-4C53-9740-5EC31C0124B4}"/>
              </a:ext>
            </a:extLst>
          </p:cNvPr>
          <p:cNvSpPr txBox="1"/>
          <p:nvPr/>
        </p:nvSpPr>
        <p:spPr>
          <a:xfrm>
            <a:off x="3645444" y="1520192"/>
            <a:ext cx="1489263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dist"/>
            <a:r>
              <a:rPr kumimoji="1" lang="ja-JP" altLang="en-US" b="1" dirty="0">
                <a:ln w="952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どくしょ</a:t>
            </a:r>
            <a:endParaRPr kumimoji="1" lang="en-US" altLang="ja-JP" b="1" dirty="0">
              <a:ln w="9525"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FA81100-6D09-6772-2DB1-0BE98688B476}"/>
              </a:ext>
            </a:extLst>
          </p:cNvPr>
          <p:cNvSpPr txBox="1"/>
          <p:nvPr/>
        </p:nvSpPr>
        <p:spPr>
          <a:xfrm>
            <a:off x="4884364" y="5981607"/>
            <a:ext cx="2389886" cy="2234115"/>
          </a:xfrm>
          <a:custGeom>
            <a:avLst/>
            <a:gdLst>
              <a:gd name="connsiteX0" fmla="*/ 0 w 2389886"/>
              <a:gd name="connsiteY0" fmla="*/ 0 h 2234115"/>
              <a:gd name="connsiteX1" fmla="*/ 573573 w 2389886"/>
              <a:gd name="connsiteY1" fmla="*/ 0 h 2234115"/>
              <a:gd name="connsiteX2" fmla="*/ 1099348 w 2389886"/>
              <a:gd name="connsiteY2" fmla="*/ 0 h 2234115"/>
              <a:gd name="connsiteX3" fmla="*/ 1744617 w 2389886"/>
              <a:gd name="connsiteY3" fmla="*/ 0 h 2234115"/>
              <a:gd name="connsiteX4" fmla="*/ 2389886 w 2389886"/>
              <a:gd name="connsiteY4" fmla="*/ 0 h 2234115"/>
              <a:gd name="connsiteX5" fmla="*/ 2389886 w 2389886"/>
              <a:gd name="connsiteY5" fmla="*/ 536188 h 2234115"/>
              <a:gd name="connsiteX6" fmla="*/ 2389886 w 2389886"/>
              <a:gd name="connsiteY6" fmla="*/ 1050034 h 2234115"/>
              <a:gd name="connsiteX7" fmla="*/ 2389886 w 2389886"/>
              <a:gd name="connsiteY7" fmla="*/ 1608563 h 2234115"/>
              <a:gd name="connsiteX8" fmla="*/ 2389886 w 2389886"/>
              <a:gd name="connsiteY8" fmla="*/ 2234115 h 2234115"/>
              <a:gd name="connsiteX9" fmla="*/ 1840212 w 2389886"/>
              <a:gd name="connsiteY9" fmla="*/ 2234115 h 2234115"/>
              <a:gd name="connsiteX10" fmla="*/ 1242741 w 2389886"/>
              <a:gd name="connsiteY10" fmla="*/ 2234115 h 2234115"/>
              <a:gd name="connsiteX11" fmla="*/ 645269 w 2389886"/>
              <a:gd name="connsiteY11" fmla="*/ 2234115 h 2234115"/>
              <a:gd name="connsiteX12" fmla="*/ 0 w 2389886"/>
              <a:gd name="connsiteY12" fmla="*/ 2234115 h 2234115"/>
              <a:gd name="connsiteX13" fmla="*/ 0 w 2389886"/>
              <a:gd name="connsiteY13" fmla="*/ 1630904 h 2234115"/>
              <a:gd name="connsiteX14" fmla="*/ 0 w 2389886"/>
              <a:gd name="connsiteY14" fmla="*/ 1027693 h 2234115"/>
              <a:gd name="connsiteX15" fmla="*/ 0 w 2389886"/>
              <a:gd name="connsiteY15" fmla="*/ 0 h 223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89886" h="2234115" extrusionOk="0">
                <a:moveTo>
                  <a:pt x="0" y="0"/>
                </a:moveTo>
                <a:cubicBezTo>
                  <a:pt x="162762" y="-2758"/>
                  <a:pt x="287174" y="17165"/>
                  <a:pt x="573573" y="0"/>
                </a:cubicBezTo>
                <a:cubicBezTo>
                  <a:pt x="859972" y="-17165"/>
                  <a:pt x="971822" y="-24820"/>
                  <a:pt x="1099348" y="0"/>
                </a:cubicBezTo>
                <a:cubicBezTo>
                  <a:pt x="1226875" y="24820"/>
                  <a:pt x="1486881" y="-25632"/>
                  <a:pt x="1744617" y="0"/>
                </a:cubicBezTo>
                <a:cubicBezTo>
                  <a:pt x="2002353" y="25632"/>
                  <a:pt x="2148365" y="10611"/>
                  <a:pt x="2389886" y="0"/>
                </a:cubicBezTo>
                <a:cubicBezTo>
                  <a:pt x="2416130" y="201125"/>
                  <a:pt x="2376651" y="323665"/>
                  <a:pt x="2389886" y="536188"/>
                </a:cubicBezTo>
                <a:cubicBezTo>
                  <a:pt x="2403121" y="748711"/>
                  <a:pt x="2396126" y="833840"/>
                  <a:pt x="2389886" y="1050034"/>
                </a:cubicBezTo>
                <a:cubicBezTo>
                  <a:pt x="2383646" y="1266228"/>
                  <a:pt x="2409360" y="1409586"/>
                  <a:pt x="2389886" y="1608563"/>
                </a:cubicBezTo>
                <a:cubicBezTo>
                  <a:pt x="2370412" y="1807540"/>
                  <a:pt x="2411475" y="2017527"/>
                  <a:pt x="2389886" y="2234115"/>
                </a:cubicBezTo>
                <a:cubicBezTo>
                  <a:pt x="2196096" y="2216674"/>
                  <a:pt x="1988402" y="2213656"/>
                  <a:pt x="1840212" y="2234115"/>
                </a:cubicBezTo>
                <a:cubicBezTo>
                  <a:pt x="1692022" y="2254574"/>
                  <a:pt x="1454659" y="2240772"/>
                  <a:pt x="1242741" y="2234115"/>
                </a:cubicBezTo>
                <a:cubicBezTo>
                  <a:pt x="1030823" y="2227458"/>
                  <a:pt x="801785" y="2240553"/>
                  <a:pt x="645269" y="2234115"/>
                </a:cubicBezTo>
                <a:cubicBezTo>
                  <a:pt x="488753" y="2227677"/>
                  <a:pt x="143004" y="2202262"/>
                  <a:pt x="0" y="2234115"/>
                </a:cubicBezTo>
                <a:cubicBezTo>
                  <a:pt x="-8295" y="2040567"/>
                  <a:pt x="13586" y="1921302"/>
                  <a:pt x="0" y="1630904"/>
                </a:cubicBezTo>
                <a:cubicBezTo>
                  <a:pt x="-13586" y="1340506"/>
                  <a:pt x="7367" y="1238922"/>
                  <a:pt x="0" y="1027693"/>
                </a:cubicBezTo>
                <a:cubicBezTo>
                  <a:pt x="-7367" y="816464"/>
                  <a:pt x="12741" y="247974"/>
                  <a:pt x="0" y="0"/>
                </a:cubicBezTo>
                <a:close/>
              </a:path>
            </a:pathLst>
          </a:custGeom>
          <a:noFill/>
          <a:ln w="63500">
            <a:solidFill>
              <a:srgbClr val="00B0F0">
                <a:alpha val="65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tIns="72000" bIns="72000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本を読むのが苦手なお子さんが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セラピー犬に本読みを聞いてもらう、米国発の取り組み「</a:t>
            </a:r>
            <a: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R.E.A.D</a:t>
            </a: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プログラム（動物介在読書プログラム）」が</a:t>
            </a:r>
            <a:br>
              <a: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あります。日本でも、相生市立図書館などで実施されており、犬は穏やかに耳を傾けてくれるため、音読が苦手な子どもも安心して読むことができ、読書への自信や楽しさを育みます。</a:t>
            </a:r>
            <a:endParaRPr kumimoji="1" lang="ja-JP" altLang="en-US" dirty="0"/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ECB15642-5039-2F1F-8095-7CCA375B77F1}"/>
              </a:ext>
            </a:extLst>
          </p:cNvPr>
          <p:cNvGrpSpPr/>
          <p:nvPr/>
        </p:nvGrpSpPr>
        <p:grpSpPr>
          <a:xfrm>
            <a:off x="2505413" y="5411527"/>
            <a:ext cx="4761592" cy="401235"/>
            <a:chOff x="2505413" y="5270847"/>
            <a:chExt cx="4761592" cy="401235"/>
          </a:xfrm>
        </p:grpSpPr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98F10DFE-F88D-4B53-B081-CDAA747C0AEF}"/>
                </a:ext>
              </a:extLst>
            </p:cNvPr>
            <p:cNvSpPr txBox="1"/>
            <p:nvPr/>
          </p:nvSpPr>
          <p:spPr>
            <a:xfrm>
              <a:off x="2505413" y="5270847"/>
              <a:ext cx="2946032" cy="3385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4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申込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8/4(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火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)10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時～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12(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水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　</a:t>
              </a:r>
              <a:endPara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52E8980-84E5-3AE3-348B-690808120164}"/>
                </a:ext>
              </a:extLst>
            </p:cNvPr>
            <p:cNvSpPr txBox="1"/>
            <p:nvPr/>
          </p:nvSpPr>
          <p:spPr>
            <a:xfrm>
              <a:off x="5301109" y="5271972"/>
              <a:ext cx="1965896" cy="4001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000" b="1" dirty="0">
                  <a:ln w="31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豊中市電子申込システムで受付</a:t>
              </a:r>
              <a:br>
                <a:rPr kumimoji="1" lang="en-US" altLang="ja-JP" sz="1000" b="1" dirty="0">
                  <a:ln w="31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</a:br>
              <a:r>
                <a:rPr kumimoji="1" lang="ja-JP" altLang="en-US" sz="1000" b="1" dirty="0">
                  <a:ln w="3175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応募多数の場合は抽選</a:t>
              </a:r>
              <a:endParaRPr kumimoji="1" lang="en-US" altLang="ja-JP" sz="1000" b="1" dirty="0">
                <a:ln w="3175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6A3659C1-A69C-F1DF-51ED-97ABB2059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303" b="90474"/>
          <a:stretch/>
        </p:blipFill>
        <p:spPr>
          <a:xfrm>
            <a:off x="5963341" y="2566841"/>
            <a:ext cx="838177" cy="73354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C852630-1DB8-331F-0F52-0F594D883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62" b="667"/>
          <a:stretch/>
        </p:blipFill>
        <p:spPr>
          <a:xfrm>
            <a:off x="6520576" y="3372820"/>
            <a:ext cx="725068" cy="701169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EAA3C26A-4CC7-2DE1-C7AD-E46A6A998FCA}"/>
              </a:ext>
            </a:extLst>
          </p:cNvPr>
          <p:cNvGrpSpPr/>
          <p:nvPr/>
        </p:nvGrpSpPr>
        <p:grpSpPr>
          <a:xfrm>
            <a:off x="5624446" y="407066"/>
            <a:ext cx="1928697" cy="1565527"/>
            <a:chOff x="8608084" y="905149"/>
            <a:chExt cx="2183274" cy="1757864"/>
          </a:xfrm>
        </p:grpSpPr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8D28607C-6E69-E43C-F1DB-20CCB43BAFFD}"/>
                </a:ext>
              </a:extLst>
            </p:cNvPr>
            <p:cNvSpPr/>
            <p:nvPr/>
          </p:nvSpPr>
          <p:spPr>
            <a:xfrm>
              <a:off x="9016785" y="1281930"/>
              <a:ext cx="501865" cy="5827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4B51286B-5A50-B048-1545-0A27FC061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06" b="90094" l="9870" r="89758">
                          <a14:foregroundMark x1="64991" y1="90094" x2="64991" y2="90094"/>
                          <a14:foregroundMark x1="70577" y1="90094" x2="70577" y2="90094"/>
                          <a14:foregroundMark x1="42644" y1="46698" x2="42644" y2="46698"/>
                          <a14:foregroundMark x1="42644" y1="48113" x2="42644" y2="48113"/>
                          <a14:foregroundMark x1="43203" y1="48113" x2="42272" y2="50236"/>
                          <a14:foregroundMark x1="43203" y1="48113" x2="40410" y2="46698"/>
                          <a14:foregroundMark x1="30912" y1="35142" x2="34637" y2="34434"/>
                          <a14:foregroundMark x1="28678" y1="39858" x2="33892" y2="31840"/>
                          <a14:foregroundMark x1="29795" y1="34434" x2="31844" y2="39623"/>
                          <a14:foregroundMark x1="37616" y1="36557" x2="38734" y2="39623"/>
                          <a14:foregroundMark x1="28305" y1="41745" x2="33333" y2="35613"/>
                          <a14:foregroundMark x1="28119" y1="36321" x2="31844" y2="33726"/>
                          <a14:foregroundMark x1="28119" y1="34906" x2="39106" y2="41981"/>
                          <a14:foregroundMark x1="30726" y1="26887" x2="31285" y2="50472"/>
                          <a14:foregroundMark x1="26629" y1="29009" x2="29795" y2="52830"/>
                          <a14:foregroundMark x1="32961" y1="27358" x2="32961" y2="56840"/>
                          <a14:foregroundMark x1="32961" y1="56840" x2="32961" y2="56840"/>
                          <a14:foregroundMark x1="37058" y1="30189" x2="36005" y2="54393"/>
                          <a14:foregroundMark x1="28119" y1="29009" x2="31844" y2="68396"/>
                          <a14:foregroundMark x1="23091" y1="28066" x2="30726" y2="49764"/>
                          <a14:foregroundMark x1="29236" y1="25000" x2="32961" y2="50000"/>
                          <a14:foregroundMark x1="29981" y1="32783" x2="31844" y2="53302"/>
                          <a14:foregroundMark x1="43389" y1="47170" x2="49907" y2="48113"/>
                          <a14:foregroundMark x1="29236" y1="29481" x2="37058" y2="33019"/>
                          <a14:foregroundMark x1="35009" y1="29481" x2="29423" y2="32783"/>
                          <a14:foregroundMark x1="24767" y1="35613" x2="34451" y2="29481"/>
                          <a14:foregroundMark x1="28864" y1="37264" x2="36499" y2="31604"/>
                          <a14:foregroundMark x1="34451" y1="40330" x2="36127" y2="33726"/>
                          <a14:backgroundMark x1="2048" y1="21934" x2="3538" y2="27830"/>
                          <a14:backgroundMark x1="3538" y1="41509" x2="8194" y2="46226"/>
                          <a14:backgroundMark x1="745" y1="44340" x2="4655" y2="52594"/>
                          <a14:backgroundMark x1="7821" y1="55425" x2="3911" y2="21934"/>
                          <a14:backgroundMark x1="1490" y1="17453" x2="7076" y2="64387"/>
                          <a14:backgroundMark x1="3911" y1="54953" x2="3911" y2="15566"/>
                          <a14:backgroundMark x1="3166" y1="41038" x2="2048" y2="21934"/>
                          <a14:backgroundMark x1="2048" y1="21934" x2="6704" y2="81604"/>
                          <a14:backgroundMark x1="6704" y1="81604" x2="7449" y2="82783"/>
                          <a14:backgroundMark x1="12291" y1="31840" x2="14339" y2="45755"/>
                          <a14:backgroundMark x1="16201" y1="20283" x2="23091" y2="10377"/>
                          <a14:backgroundMark x1="21415" y1="14151" x2="28678" y2="11792"/>
                          <a14:backgroundMark x1="30912" y1="10613" x2="33892" y2="12736"/>
                          <a14:backgroundMark x1="30912" y1="10613" x2="34078" y2="13208"/>
                          <a14:backgroundMark x1="33520" y1="13208" x2="17877" y2="12736"/>
                          <a14:backgroundMark x1="10615" y1="22877" x2="14898" y2="20755"/>
                          <a14:backgroundMark x1="15270" y1="22642" x2="9497" y2="25472"/>
                          <a14:backgroundMark x1="11173" y1="47170" x2="15829" y2="60849"/>
                          <a14:backgroundMark x1="16946" y1="52123" x2="19367" y2="56132"/>
                          <a14:backgroundMark x1="14898" y1="48585" x2="18063" y2="51887"/>
                          <a14:backgroundMark x1="19367" y1="53302" x2="21601" y2="55896"/>
                          <a14:backgroundMark x1="14153" y1="45047" x2="19553" y2="50472"/>
                          <a14:backgroundMark x1="17877" y1="52123" x2="23650" y2="54717"/>
                          <a14:backgroundMark x1="44879" y1="86085" x2="46927" y2="79009"/>
                          <a14:backgroundMark x1="37616" y1="52594" x2="40782" y2="55896"/>
                          <a14:backgroundMark x1="42272" y1="58019" x2="45438" y2="59434"/>
                          <a14:backgroundMark x1="45810" y1="38915" x2="49534" y2="28302"/>
                          <a14:backgroundMark x1="46369" y1="42453" x2="48417" y2="40330"/>
                          <a14:backgroundMark x1="44879" y1="60849" x2="47486" y2="63443"/>
                          <a14:backgroundMark x1="45810" y1="64151" x2="46369" y2="69575"/>
                          <a14:backgroundMark x1="46927" y1="69575" x2="46369" y2="73821"/>
                          <a14:backgroundMark x1="45996" y1="77123" x2="42644" y2="89858"/>
                          <a14:backgroundMark x1="46741" y1="77123" x2="45996" y2="85377"/>
                          <a14:backgroundMark x1="30912" y1="86557" x2="42831" y2="84670"/>
                          <a14:backgroundMark x1="14711" y1="82075" x2="30726" y2="86557"/>
                          <a14:backgroundMark x1="10801" y1="62736" x2="14711" y2="82547"/>
                          <a14:backgroundMark x1="13408" y1="62736" x2="14711" y2="74292"/>
                          <a14:backgroundMark x1="15829" y1="66274" x2="18436" y2="57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8084" y="905149"/>
              <a:ext cx="2183274" cy="1757864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990196C-DFC3-B86A-AED0-7B1AF68C9D3E}"/>
              </a:ext>
            </a:extLst>
          </p:cNvPr>
          <p:cNvSpPr txBox="1"/>
          <p:nvPr/>
        </p:nvSpPr>
        <p:spPr>
          <a:xfrm>
            <a:off x="2505413" y="4035136"/>
            <a:ext cx="4862348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kumimoji="1" lang="ja-JP" altLang="en-US" sz="14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内容　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セラピー犬への読み聞かせ（</a:t>
            </a:r>
            <a:r>
              <a: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組</a:t>
            </a:r>
            <a:r>
              <a: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1" lang="ja-JP" altLang="en-US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分程度）</a:t>
            </a:r>
            <a:endParaRPr kumimoji="1" lang="en-US" altLang="ja-JP" sz="1600" b="1" dirty="0">
              <a:ln>
                <a:solidFill>
                  <a:schemeClr val="tx1"/>
                </a:solidFill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271AB643-939A-901D-624B-85A368F4B905}"/>
              </a:ext>
            </a:extLst>
          </p:cNvPr>
          <p:cNvGrpSpPr/>
          <p:nvPr/>
        </p:nvGrpSpPr>
        <p:grpSpPr>
          <a:xfrm>
            <a:off x="2505413" y="4445324"/>
            <a:ext cx="4493527" cy="535757"/>
            <a:chOff x="2505413" y="4445324"/>
            <a:chExt cx="4493527" cy="535757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04B2FEF-0589-AC1E-5326-DC514CCB6665}"/>
                </a:ext>
              </a:extLst>
            </p:cNvPr>
            <p:cNvSpPr txBox="1"/>
            <p:nvPr/>
          </p:nvSpPr>
          <p:spPr>
            <a:xfrm>
              <a:off x="2505413" y="4445324"/>
              <a:ext cx="4493527" cy="3385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4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対象　市内在住の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小・中学生と保護者 </a:t>
              </a:r>
              <a:r>
                <a:rPr kumimoji="1" lang="en-US" altLang="ja-JP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</a:t>
              </a:r>
              <a:r>
                <a:rPr kumimoji="1" lang="ja-JP" altLang="en-US" sz="1600" b="1" dirty="0">
                  <a:ln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組</a:t>
              </a:r>
              <a:endParaRPr kumimoji="1" lang="en-US" altLang="ja-JP" sz="1600" b="1" dirty="0">
                <a:ln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202B3232-8A7F-E75C-FDCC-E263C8FBB823}"/>
                </a:ext>
              </a:extLst>
            </p:cNvPr>
            <p:cNvSpPr txBox="1"/>
            <p:nvPr/>
          </p:nvSpPr>
          <p:spPr>
            <a:xfrm>
              <a:off x="2999657" y="4704082"/>
              <a:ext cx="3672165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kumimoji="1" lang="ja-JP" altLang="en-US" sz="1200" b="1" dirty="0">
                  <a:ln w="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（小学</a:t>
              </a:r>
              <a:r>
                <a:rPr kumimoji="1" lang="en-US" altLang="ja-JP" sz="1200" b="1" dirty="0">
                  <a:ln w="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3</a:t>
              </a:r>
              <a:r>
                <a:rPr kumimoji="1" lang="ja-JP" altLang="en-US" sz="1200" b="1" dirty="0">
                  <a:ln w="0">
                    <a:solidFill>
                      <a:schemeClr val="tx1"/>
                    </a:solidFill>
                  </a:ln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年生以下は保護者の同伴が必要です）</a:t>
              </a:r>
              <a:endParaRPr kumimoji="1" lang="en-US" altLang="ja-JP" sz="1200" b="1" dirty="0">
                <a:ln w="0">
                  <a:solidFill>
                    <a:schemeClr val="tx1"/>
                  </a:solidFill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6C6546F9-E66B-AA7D-F60C-DF507AA359E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853" t="8358" r="1743" b="2361"/>
          <a:stretch/>
        </p:blipFill>
        <p:spPr>
          <a:xfrm>
            <a:off x="6567242" y="4807791"/>
            <a:ext cx="593129" cy="5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372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</TotalTime>
  <Words>560</Words>
  <Application>Microsoft Office PowerPoint</Application>
  <PresentationFormat>ユーザー設定</PresentationFormat>
  <Paragraphs>58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HG丸ｺﾞｼｯｸM-PRO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adminlib</dc:creator>
  <cp:lastModifiedBy>adminlib</cp:lastModifiedBy>
  <cp:revision>44</cp:revision>
  <cp:lastPrinted>2026-07-30T05:13:57Z</cp:lastPrinted>
  <dcterms:created xsi:type="dcterms:W3CDTF">2026-07-14T06:33:12Z</dcterms:created>
  <dcterms:modified xsi:type="dcterms:W3CDTF">2026-07-30T05:14:05Z</dcterms:modified>
</cp:coreProperties>
</file>